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  <p:sldId id="256" r:id="rId4"/>
    <p:sldId id="262" r:id="rId5"/>
    <p:sldId id="263" r:id="rId6"/>
    <p:sldId id="259" r:id="rId7"/>
    <p:sldId id="261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258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1407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75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49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746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2968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305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926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381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178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9648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4F8E2-ACBE-4AA7-971F-9B9261E9D24C}" type="datetimeFigureOut">
              <a:rPr lang="zh-CN" altLang="en-US" smtClean="0"/>
              <a:t>2024/1/10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DF588-711A-4857-897C-25869FB4F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0257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 descr="图表, 直方图&#10;&#10;描述已自动生成">
            <a:extLst>
              <a:ext uri="{FF2B5EF4-FFF2-40B4-BE49-F238E27FC236}">
                <a16:creationId xmlns:a16="http://schemas.microsoft.com/office/drawing/2014/main" id="{1DFA843B-45DF-3301-ED13-CD4C10727C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2" t="10679" r="5259"/>
          <a:stretch/>
        </p:blipFill>
        <p:spPr>
          <a:xfrm>
            <a:off x="-2" y="-9625"/>
            <a:ext cx="12191981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3827E98-96D9-A96F-3B04-ACB985CDD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</a:rPr>
              <a:t>Group 6 Jie Wang, </a:t>
            </a:r>
            <a:r>
              <a:rPr lang="en-US" altLang="zh-CN" dirty="0" err="1">
                <a:solidFill>
                  <a:schemeClr val="bg1"/>
                </a:solidFill>
              </a:rPr>
              <a:t>Suhao</a:t>
            </a:r>
            <a:r>
              <a:rPr lang="en-US" altLang="zh-CN" dirty="0">
                <a:solidFill>
                  <a:schemeClr val="bg1"/>
                </a:solidFill>
              </a:rPr>
              <a:t> Wang, Junjie Ren, </a:t>
            </a:r>
            <a:r>
              <a:rPr lang="en-US" altLang="zh-CN" dirty="0" err="1">
                <a:solidFill>
                  <a:schemeClr val="bg1"/>
                </a:solidFill>
              </a:rPr>
              <a:t>Junhao</a:t>
            </a:r>
            <a:r>
              <a:rPr lang="en-US" altLang="zh-CN" dirty="0">
                <a:solidFill>
                  <a:schemeClr val="bg1"/>
                </a:solidFill>
              </a:rPr>
              <a:t> Zhu, </a:t>
            </a:r>
            <a:r>
              <a:rPr lang="en-US" altLang="zh-CN" dirty="0" err="1">
                <a:solidFill>
                  <a:schemeClr val="bg1"/>
                </a:solidFill>
              </a:rPr>
              <a:t>Ruiqi</a:t>
            </a:r>
            <a:r>
              <a:rPr lang="en-US" altLang="zh-CN" dirty="0">
                <a:solidFill>
                  <a:schemeClr val="bg1"/>
                </a:solidFill>
              </a:rPr>
              <a:t> Zhao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3168A69-1A8B-B67B-C9B0-C35E1AE727D5}"/>
              </a:ext>
            </a:extLst>
          </p:cNvPr>
          <p:cNvSpPr/>
          <p:nvPr/>
        </p:nvSpPr>
        <p:spPr>
          <a:xfrm>
            <a:off x="404552" y="3188212"/>
            <a:ext cx="7740206" cy="2195031"/>
          </a:xfrm>
          <a:prstGeom prst="rect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1CB10021-AE9A-556F-2445-EF1D67977AC4}"/>
              </a:ext>
            </a:extLst>
          </p:cNvPr>
          <p:cNvSpPr txBox="1">
            <a:spLocks/>
          </p:cNvSpPr>
          <p:nvPr/>
        </p:nvSpPr>
        <p:spPr>
          <a:xfrm>
            <a:off x="404553" y="3091928"/>
            <a:ext cx="907856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5100" b="1" dirty="0">
                <a:solidFill>
                  <a:schemeClr val="bg1"/>
                </a:solidFill>
              </a:rPr>
              <a:t>ECE459 Final Project:</a:t>
            </a:r>
            <a:br>
              <a:rPr lang="en-US" altLang="zh-CN" sz="5100" b="1" dirty="0">
                <a:solidFill>
                  <a:schemeClr val="bg1"/>
                </a:solidFill>
              </a:rPr>
            </a:br>
            <a:r>
              <a:rPr lang="en-US" altLang="zh-CN" sz="5100" b="1" dirty="0">
                <a:solidFill>
                  <a:schemeClr val="bg1"/>
                </a:solidFill>
              </a:rPr>
              <a:t>AM &amp; FM Signal Transmission Under White Noise Condition</a:t>
            </a:r>
            <a:endParaRPr lang="zh-CN" altLang="en-US" sz="5100" b="1" dirty="0">
              <a:solidFill>
                <a:schemeClr val="bg1"/>
              </a:solidFill>
            </a:endParaRPr>
          </a:p>
        </p:txBody>
      </p:sp>
      <p:pic>
        <p:nvPicPr>
          <p:cNvPr id="17" name="图片 16" descr="徽标&#10;&#10;描述已自动生成">
            <a:extLst>
              <a:ext uri="{FF2B5EF4-FFF2-40B4-BE49-F238E27FC236}">
                <a16:creationId xmlns:a16="http://schemas.microsoft.com/office/drawing/2014/main" id="{B63000F4-E676-6C59-5148-4E21C14619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210278"/>
            <a:ext cx="1238423" cy="1238423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763D2A54-02FB-6763-0242-1EA2389A5486}"/>
              </a:ext>
            </a:extLst>
          </p:cNvPr>
          <p:cNvSpPr txBox="1"/>
          <p:nvPr/>
        </p:nvSpPr>
        <p:spPr>
          <a:xfrm>
            <a:off x="404551" y="6410528"/>
            <a:ext cx="8583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Presentation Date: Jan. 11, 2024;  Supervised by Prof. Said Mikki &amp; TA. </a:t>
            </a:r>
            <a:r>
              <a:rPr lang="en-US" altLang="zh-CN" dirty="0" err="1">
                <a:solidFill>
                  <a:schemeClr val="bg1"/>
                </a:solidFill>
              </a:rPr>
              <a:t>Xuyang</a:t>
            </a:r>
            <a:r>
              <a:rPr lang="en-US" altLang="zh-CN" dirty="0">
                <a:solidFill>
                  <a:schemeClr val="bg1"/>
                </a:solidFill>
              </a:rPr>
              <a:t> Bai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33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6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内容占位符 11" descr="人站在围栏边&#10;&#10;中度可信度描述已自动生成">
            <a:extLst>
              <a:ext uri="{FF2B5EF4-FFF2-40B4-BE49-F238E27FC236}">
                <a16:creationId xmlns:a16="http://schemas.microsoft.com/office/drawing/2014/main" id="{0B117425-2B38-E56A-DCFB-CA46E95475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8" t="4279" r="29724" b="-1"/>
          <a:stretch/>
        </p:blipFill>
        <p:spPr>
          <a:xfrm>
            <a:off x="3523488" y="0"/>
            <a:ext cx="8668512" cy="6857990"/>
          </a:xfrm>
          <a:prstGeom prst="rect">
            <a:avLst/>
          </a:prstGeom>
        </p:spPr>
      </p:pic>
      <p:sp>
        <p:nvSpPr>
          <p:cNvPr id="26" name="Rectangle 18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96325D7-BBA5-5D04-0860-F50AEB99B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27" name="Rectangle 2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817D5A7-08FB-3C59-BB4E-16F8D4B697B0}"/>
              </a:ext>
            </a:extLst>
          </p:cNvPr>
          <p:cNvSpPr txBox="1"/>
          <p:nvPr/>
        </p:nvSpPr>
        <p:spPr>
          <a:xfrm>
            <a:off x="371094" y="2718053"/>
            <a:ext cx="6146438" cy="39259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571500" indent="-457200" defTabSz="9144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Overview</a:t>
            </a:r>
          </a:p>
          <a:p>
            <a:pPr marL="571500" indent="-457200" defTabSz="9144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White noise simulation &amp; Average power computation</a:t>
            </a:r>
          </a:p>
          <a:p>
            <a:pPr marL="571500" indent="-457200" defTabSz="9144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 system demonstration(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Notebook)</a:t>
            </a:r>
          </a:p>
          <a:p>
            <a:pPr marL="571500" indent="-457200" defTabSz="9144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 system demonstration(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Notebook)</a:t>
            </a:r>
          </a:p>
          <a:p>
            <a:pPr marL="571500" indent="-457200" defTabSz="9144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Discussion, Bug log, Our discovery</a:t>
            </a:r>
          </a:p>
          <a:p>
            <a:pPr marL="571500" indent="-457200" defTabSz="9144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Bonus: Audio Signal Transmission Simulation</a:t>
            </a:r>
          </a:p>
          <a:p>
            <a:pPr marL="571500" indent="-457200" defTabSz="9144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Bonus: Image Signal Transmission Simulation</a:t>
            </a:r>
          </a:p>
          <a:p>
            <a:pPr marL="571500" indent="-457200" defTabSz="9144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571500" indent="-457200" defTabSz="9144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&amp; Appendix</a:t>
            </a:r>
          </a:p>
        </p:txBody>
      </p:sp>
      <p:pic>
        <p:nvPicPr>
          <p:cNvPr id="18" name="图片 17" descr="徽标&#10;&#10;描述已自动生成">
            <a:extLst>
              <a:ext uri="{FF2B5EF4-FFF2-40B4-BE49-F238E27FC236}">
                <a16:creationId xmlns:a16="http://schemas.microsoft.com/office/drawing/2014/main" id="{B5A3F2EA-C7FD-3B7F-39C1-2878F0FB98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14" y="325131"/>
            <a:ext cx="1023460" cy="102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688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表, 瀑布图&#10;&#10;描述已自动生成">
            <a:extLst>
              <a:ext uri="{FF2B5EF4-FFF2-40B4-BE49-F238E27FC236}">
                <a16:creationId xmlns:a16="http://schemas.microsoft.com/office/drawing/2014/main" id="{867DEF61-0444-F505-1C0F-995D552E7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94" y="707409"/>
            <a:ext cx="11530793" cy="2244371"/>
          </a:xfrm>
          <a:prstGeom prst="rect">
            <a:avLst/>
          </a:prstGeom>
        </p:spPr>
      </p:pic>
      <p:pic>
        <p:nvPicPr>
          <p:cNvPr id="6" name="图片 5" descr="图表, 瀑布图&#10;&#10;描述已自动生成">
            <a:extLst>
              <a:ext uri="{FF2B5EF4-FFF2-40B4-BE49-F238E27FC236}">
                <a16:creationId xmlns:a16="http://schemas.microsoft.com/office/drawing/2014/main" id="{867B4FC1-85FE-C908-F2FC-B42FF0AFD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94" y="3654452"/>
            <a:ext cx="11530793" cy="22443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BB83CB5-473A-A7AF-17D7-6502E466009B}"/>
              </a:ext>
            </a:extLst>
          </p:cNvPr>
          <p:cNvSpPr txBox="1"/>
          <p:nvPr/>
        </p:nvSpPr>
        <p:spPr>
          <a:xfrm>
            <a:off x="6503540" y="3879339"/>
            <a:ext cx="11918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Lim(t</a:t>
            </a:r>
            <a:r>
              <a:rPr lang="en-US" altLang="zh-CN" sz="1400" dirty="0"/>
              <a:t>)</a:t>
            </a:r>
            <a:endParaRPr lang="zh-CN" altLang="en-US" sz="1400" dirty="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60F962C-A9C1-100A-614A-374FCB182FC4}"/>
              </a:ext>
            </a:extLst>
          </p:cNvPr>
          <p:cNvGrpSpPr/>
          <p:nvPr/>
        </p:nvGrpSpPr>
        <p:grpSpPr>
          <a:xfrm>
            <a:off x="3811712" y="3159311"/>
            <a:ext cx="7798085" cy="2695847"/>
            <a:chOff x="3729520" y="3159311"/>
            <a:chExt cx="7880278" cy="2695847"/>
          </a:xfrm>
        </p:grpSpPr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C5E0B8A6-F383-0AE3-8400-6C6ABF8C9D15}"/>
                </a:ext>
              </a:extLst>
            </p:cNvPr>
            <p:cNvCxnSpPr>
              <a:cxnSpLocks/>
            </p:cNvCxnSpPr>
            <p:nvPr/>
          </p:nvCxnSpPr>
          <p:spPr>
            <a:xfrm>
              <a:off x="3729520" y="3159311"/>
              <a:ext cx="0" cy="269527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2754BE6-E11F-8202-B7F0-0CEFD81B7141}"/>
                </a:ext>
              </a:extLst>
            </p:cNvPr>
            <p:cNvCxnSpPr>
              <a:cxnSpLocks/>
            </p:cNvCxnSpPr>
            <p:nvPr/>
          </p:nvCxnSpPr>
          <p:spPr>
            <a:xfrm>
              <a:off x="11609798" y="3159883"/>
              <a:ext cx="0" cy="269527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9895382-3BA7-A4E7-4F37-5A7EF6D4DD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29520" y="5854586"/>
              <a:ext cx="7880278" cy="57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5FB00268-DCDE-B121-42A0-6284671AC8C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29520" y="3159311"/>
              <a:ext cx="7880278" cy="2000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5933FB27-50F5-4165-1EA9-66F911CFC9AF}"/>
              </a:ext>
            </a:extLst>
          </p:cNvPr>
          <p:cNvSpPr txBox="1"/>
          <p:nvPr/>
        </p:nvSpPr>
        <p:spPr>
          <a:xfrm>
            <a:off x="10170125" y="3879339"/>
            <a:ext cx="11918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out (t</a:t>
            </a:r>
            <a:r>
              <a:rPr lang="en-US" altLang="zh-CN" sz="1400" dirty="0"/>
              <a:t>)</a:t>
            </a:r>
            <a:endParaRPr lang="zh-CN" altLang="en-US" sz="14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1C9D179-C9EB-97CD-24BE-1E7226CF1601}"/>
              </a:ext>
            </a:extLst>
          </p:cNvPr>
          <p:cNvSpPr txBox="1"/>
          <p:nvPr/>
        </p:nvSpPr>
        <p:spPr>
          <a:xfrm>
            <a:off x="3215810" y="3878796"/>
            <a:ext cx="11918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recv(t</a:t>
            </a:r>
            <a:r>
              <a:rPr lang="en-US" altLang="zh-CN" sz="1400" dirty="0"/>
              <a:t>)</a:t>
            </a:r>
            <a:endParaRPr lang="zh-CN" altLang="en-US" sz="14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131C3A6-D075-0690-8AA2-9D33392272E0}"/>
              </a:ext>
            </a:extLst>
          </p:cNvPr>
          <p:cNvSpPr txBox="1"/>
          <p:nvPr/>
        </p:nvSpPr>
        <p:spPr>
          <a:xfrm>
            <a:off x="6744984" y="5546809"/>
            <a:ext cx="15565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demodulator</a:t>
            </a:r>
            <a:endParaRPr lang="zh-CN" altLang="en-US" sz="1400" b="1" dirty="0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2462991-FF6B-9736-00E6-80C5C5E6C428}"/>
              </a:ext>
            </a:extLst>
          </p:cNvPr>
          <p:cNvGrpSpPr/>
          <p:nvPr/>
        </p:nvGrpSpPr>
        <p:grpSpPr>
          <a:xfrm>
            <a:off x="2533961" y="3143004"/>
            <a:ext cx="920764" cy="2840384"/>
            <a:chOff x="3729520" y="3159311"/>
            <a:chExt cx="7880278" cy="2695847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D6F937F-F98C-EDDE-AFF5-8F5A69EA2AAA}"/>
                </a:ext>
              </a:extLst>
            </p:cNvPr>
            <p:cNvCxnSpPr>
              <a:cxnSpLocks/>
            </p:cNvCxnSpPr>
            <p:nvPr/>
          </p:nvCxnSpPr>
          <p:spPr>
            <a:xfrm>
              <a:off x="3729520" y="3159311"/>
              <a:ext cx="0" cy="2695275"/>
            </a:xfrm>
            <a:prstGeom prst="line">
              <a:avLst/>
            </a:prstGeom>
            <a:ln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5DB47883-2918-AA1B-22D1-C355220A88BA}"/>
                </a:ext>
              </a:extLst>
            </p:cNvPr>
            <p:cNvCxnSpPr>
              <a:cxnSpLocks/>
            </p:cNvCxnSpPr>
            <p:nvPr/>
          </p:nvCxnSpPr>
          <p:spPr>
            <a:xfrm>
              <a:off x="11609798" y="3159883"/>
              <a:ext cx="0" cy="2695275"/>
            </a:xfrm>
            <a:prstGeom prst="line">
              <a:avLst/>
            </a:prstGeom>
            <a:ln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FE114850-ADE7-D83A-03F8-5FD946C958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29520" y="5854586"/>
              <a:ext cx="7880278" cy="572"/>
            </a:xfrm>
            <a:prstGeom prst="line">
              <a:avLst/>
            </a:prstGeom>
            <a:ln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0685D58C-0FBC-55B8-7AE7-4FF38FA38BD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29520" y="3159311"/>
              <a:ext cx="7880278" cy="20009"/>
            </a:xfrm>
            <a:prstGeom prst="line">
              <a:avLst/>
            </a:prstGeom>
            <a:ln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 descr="徽标&#10;&#10;描述已自动生成">
            <a:extLst>
              <a:ext uri="{FF2B5EF4-FFF2-40B4-BE49-F238E27FC236}">
                <a16:creationId xmlns:a16="http://schemas.microsoft.com/office/drawing/2014/main" id="{4453B58B-D164-1AB6-5677-FC36760930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551" y="5709098"/>
            <a:ext cx="1023460" cy="102346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7FCFF52-C36E-6071-A114-27C5BA61E36B}"/>
              </a:ext>
            </a:extLst>
          </p:cNvPr>
          <p:cNvSpPr txBox="1"/>
          <p:nvPr/>
        </p:nvSpPr>
        <p:spPr>
          <a:xfrm>
            <a:off x="329938" y="208233"/>
            <a:ext cx="3667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Overview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093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徽标&#10;&#10;描述已自动生成">
            <a:extLst>
              <a:ext uri="{FF2B5EF4-FFF2-40B4-BE49-F238E27FC236}">
                <a16:creationId xmlns:a16="http://schemas.microsoft.com/office/drawing/2014/main" id="{4453B58B-D164-1AB6-5677-FC3676093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551" y="5709098"/>
            <a:ext cx="1023460" cy="102346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7FCFF52-C36E-6071-A114-27C5BA61E36B}"/>
              </a:ext>
            </a:extLst>
          </p:cNvPr>
          <p:cNvSpPr txBox="1"/>
          <p:nvPr/>
        </p:nvSpPr>
        <p:spPr>
          <a:xfrm>
            <a:off x="329938" y="208233"/>
            <a:ext cx="52601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White noise simulation &amp; Average power computation</a:t>
            </a:r>
          </a:p>
        </p:txBody>
      </p:sp>
    </p:spTree>
    <p:extLst>
      <p:ext uri="{BB962C8B-B14F-4D97-AF65-F5344CB8AC3E}">
        <p14:creationId xmlns:p14="http://schemas.microsoft.com/office/powerpoint/2010/main" val="814925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表, 瀑布图&#10;&#10;描述已自动生成">
            <a:extLst>
              <a:ext uri="{FF2B5EF4-FFF2-40B4-BE49-F238E27FC236}">
                <a16:creationId xmlns:a16="http://schemas.microsoft.com/office/drawing/2014/main" id="{867DEF61-0444-F505-1C0F-995D552E7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94" y="707409"/>
            <a:ext cx="11530793" cy="2244371"/>
          </a:xfrm>
          <a:prstGeom prst="rect">
            <a:avLst/>
          </a:prstGeom>
        </p:spPr>
      </p:pic>
      <p:pic>
        <p:nvPicPr>
          <p:cNvPr id="6" name="图片 5" descr="图表, 瀑布图&#10;&#10;描述已自动生成">
            <a:extLst>
              <a:ext uri="{FF2B5EF4-FFF2-40B4-BE49-F238E27FC236}">
                <a16:creationId xmlns:a16="http://schemas.microsoft.com/office/drawing/2014/main" id="{867B4FC1-85FE-C908-F2FC-B42FF0AFD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94" y="3654452"/>
            <a:ext cx="11530793" cy="22443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BB83CB5-473A-A7AF-17D7-6502E466009B}"/>
              </a:ext>
            </a:extLst>
          </p:cNvPr>
          <p:cNvSpPr txBox="1"/>
          <p:nvPr/>
        </p:nvSpPr>
        <p:spPr>
          <a:xfrm>
            <a:off x="6503540" y="3879339"/>
            <a:ext cx="11918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Lim(t</a:t>
            </a:r>
            <a:r>
              <a:rPr lang="en-US" altLang="zh-CN" sz="1400" dirty="0"/>
              <a:t>)</a:t>
            </a:r>
            <a:endParaRPr lang="zh-CN" altLang="en-US" sz="1400" dirty="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60F962C-A9C1-100A-614A-374FCB182FC4}"/>
              </a:ext>
            </a:extLst>
          </p:cNvPr>
          <p:cNvGrpSpPr/>
          <p:nvPr/>
        </p:nvGrpSpPr>
        <p:grpSpPr>
          <a:xfrm>
            <a:off x="3811712" y="3159311"/>
            <a:ext cx="7798085" cy="2695847"/>
            <a:chOff x="3729520" y="3159311"/>
            <a:chExt cx="7880278" cy="2695847"/>
          </a:xfrm>
        </p:grpSpPr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C5E0B8A6-F383-0AE3-8400-6C6ABF8C9D15}"/>
                </a:ext>
              </a:extLst>
            </p:cNvPr>
            <p:cNvCxnSpPr>
              <a:cxnSpLocks/>
            </p:cNvCxnSpPr>
            <p:nvPr/>
          </p:nvCxnSpPr>
          <p:spPr>
            <a:xfrm>
              <a:off x="3729520" y="3159311"/>
              <a:ext cx="0" cy="269527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2754BE6-E11F-8202-B7F0-0CEFD81B7141}"/>
                </a:ext>
              </a:extLst>
            </p:cNvPr>
            <p:cNvCxnSpPr>
              <a:cxnSpLocks/>
            </p:cNvCxnSpPr>
            <p:nvPr/>
          </p:nvCxnSpPr>
          <p:spPr>
            <a:xfrm>
              <a:off x="11609798" y="3159883"/>
              <a:ext cx="0" cy="269527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9895382-3BA7-A4E7-4F37-5A7EF6D4DD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29520" y="5854586"/>
              <a:ext cx="7880278" cy="57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5FB00268-DCDE-B121-42A0-6284671AC8C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29520" y="3159311"/>
              <a:ext cx="7880278" cy="2000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5933FB27-50F5-4165-1EA9-66F911CFC9AF}"/>
              </a:ext>
            </a:extLst>
          </p:cNvPr>
          <p:cNvSpPr txBox="1"/>
          <p:nvPr/>
        </p:nvSpPr>
        <p:spPr>
          <a:xfrm>
            <a:off x="10170125" y="3879339"/>
            <a:ext cx="11918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out (t</a:t>
            </a:r>
            <a:r>
              <a:rPr lang="en-US" altLang="zh-CN" sz="1400" dirty="0"/>
              <a:t>)</a:t>
            </a:r>
            <a:endParaRPr lang="zh-CN" altLang="en-US" sz="14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1C9D179-C9EB-97CD-24BE-1E7226CF1601}"/>
              </a:ext>
            </a:extLst>
          </p:cNvPr>
          <p:cNvSpPr txBox="1"/>
          <p:nvPr/>
        </p:nvSpPr>
        <p:spPr>
          <a:xfrm>
            <a:off x="3215810" y="3878796"/>
            <a:ext cx="11918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recv(t</a:t>
            </a:r>
            <a:r>
              <a:rPr lang="en-US" altLang="zh-CN" sz="1400" dirty="0"/>
              <a:t>)</a:t>
            </a:r>
            <a:endParaRPr lang="zh-CN" altLang="en-US" sz="14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131C3A6-D075-0690-8AA2-9D33392272E0}"/>
              </a:ext>
            </a:extLst>
          </p:cNvPr>
          <p:cNvSpPr txBox="1"/>
          <p:nvPr/>
        </p:nvSpPr>
        <p:spPr>
          <a:xfrm>
            <a:off x="6744984" y="5546809"/>
            <a:ext cx="15565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demodulator</a:t>
            </a:r>
            <a:endParaRPr lang="zh-CN" altLang="en-US" sz="1400" b="1" dirty="0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2462991-FF6B-9736-00E6-80C5C5E6C428}"/>
              </a:ext>
            </a:extLst>
          </p:cNvPr>
          <p:cNvGrpSpPr/>
          <p:nvPr/>
        </p:nvGrpSpPr>
        <p:grpSpPr>
          <a:xfrm>
            <a:off x="2533961" y="3143004"/>
            <a:ext cx="920764" cy="2840384"/>
            <a:chOff x="3729520" y="3159311"/>
            <a:chExt cx="7880278" cy="2695847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D6F937F-F98C-EDDE-AFF5-8F5A69EA2AAA}"/>
                </a:ext>
              </a:extLst>
            </p:cNvPr>
            <p:cNvCxnSpPr>
              <a:cxnSpLocks/>
            </p:cNvCxnSpPr>
            <p:nvPr/>
          </p:nvCxnSpPr>
          <p:spPr>
            <a:xfrm>
              <a:off x="3729520" y="3159311"/>
              <a:ext cx="0" cy="2695275"/>
            </a:xfrm>
            <a:prstGeom prst="line">
              <a:avLst/>
            </a:prstGeom>
            <a:ln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5DB47883-2918-AA1B-22D1-C355220A88BA}"/>
                </a:ext>
              </a:extLst>
            </p:cNvPr>
            <p:cNvCxnSpPr>
              <a:cxnSpLocks/>
            </p:cNvCxnSpPr>
            <p:nvPr/>
          </p:nvCxnSpPr>
          <p:spPr>
            <a:xfrm>
              <a:off x="11609798" y="3159883"/>
              <a:ext cx="0" cy="2695275"/>
            </a:xfrm>
            <a:prstGeom prst="line">
              <a:avLst/>
            </a:prstGeom>
            <a:ln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FE114850-ADE7-D83A-03F8-5FD946C958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29520" y="5854586"/>
              <a:ext cx="7880278" cy="572"/>
            </a:xfrm>
            <a:prstGeom prst="line">
              <a:avLst/>
            </a:prstGeom>
            <a:ln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0685D58C-0FBC-55B8-7AE7-4FF38FA38BD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29520" y="3159311"/>
              <a:ext cx="7880278" cy="20009"/>
            </a:xfrm>
            <a:prstGeom prst="line">
              <a:avLst/>
            </a:prstGeom>
            <a:ln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 descr="徽标&#10;&#10;描述已自动生成">
            <a:extLst>
              <a:ext uri="{FF2B5EF4-FFF2-40B4-BE49-F238E27FC236}">
                <a16:creationId xmlns:a16="http://schemas.microsoft.com/office/drawing/2014/main" id="{4453B58B-D164-1AB6-5677-FC36760930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551" y="5709098"/>
            <a:ext cx="1023460" cy="102346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7FCFF52-C36E-6071-A114-27C5BA61E36B}"/>
              </a:ext>
            </a:extLst>
          </p:cNvPr>
          <p:cNvSpPr txBox="1"/>
          <p:nvPr/>
        </p:nvSpPr>
        <p:spPr>
          <a:xfrm>
            <a:off x="329938" y="208233"/>
            <a:ext cx="3667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Overview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649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A9D5BC-B17E-957A-1474-BAA1E368E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939" y="94709"/>
            <a:ext cx="10515600" cy="1325563"/>
          </a:xfrm>
        </p:spPr>
        <p:txBody>
          <a:bodyPr/>
          <a:lstStyle/>
          <a:p>
            <a:r>
              <a:rPr lang="en-US" altLang="zh-CN" b="1" dirty="0"/>
              <a:t>Appendix A: Task Separation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1C5EBD-CE23-1E24-D851-0BA364DD9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939" y="1420272"/>
            <a:ext cx="11162122" cy="4905113"/>
          </a:xfrm>
        </p:spPr>
        <p:txBody>
          <a:bodyPr>
            <a:normAutofit lnSpcReduction="10000"/>
          </a:bodyPr>
          <a:lstStyle/>
          <a:p>
            <a:r>
              <a:rPr lang="en-US" altLang="zh-CN" b="0" i="0" dirty="0">
                <a:effectLst/>
                <a:latin typeface="Arial" panose="020B0604020202020204" pitchFamily="34" charset="0"/>
              </a:rPr>
              <a:t>Task 1: AM Setup: By Jie Wang 3200112404</a:t>
            </a:r>
            <a:br>
              <a:rPr lang="en-US" altLang="zh-CN" dirty="0"/>
            </a:br>
            <a:r>
              <a:rPr lang="en-US" altLang="zh-CN" dirty="0"/>
              <a:t>	</a:t>
            </a:r>
            <a:r>
              <a:rPr lang="en-US" altLang="zh-CN" sz="2000" dirty="0"/>
              <a:t>1. AM modulation and demodulation with AWGN</a:t>
            </a:r>
          </a:p>
          <a:p>
            <a:pPr marL="914400" lvl="2" indent="0">
              <a:buNone/>
            </a:pPr>
            <a:r>
              <a:rPr lang="en-US" altLang="zh-CN" dirty="0"/>
              <a:t>2. Slide and Main Presentation</a:t>
            </a:r>
          </a:p>
          <a:p>
            <a:r>
              <a:rPr lang="en-US" altLang="zh-CN" b="0" i="0" dirty="0">
                <a:effectLst/>
                <a:latin typeface="Arial" panose="020B0604020202020204" pitchFamily="34" charset="0"/>
              </a:rPr>
              <a:t>Task 2: AM SNR: By Junjie Ren</a:t>
            </a:r>
            <a:br>
              <a:rPr lang="en-US" altLang="zh-CN" dirty="0"/>
            </a:br>
            <a:r>
              <a:rPr lang="en-US" altLang="zh-CN" dirty="0"/>
              <a:t>	</a:t>
            </a:r>
            <a:r>
              <a:rPr lang="en-US" altLang="zh-CN" sz="2000" dirty="0"/>
              <a:t>1. compare pre-detection and post-</a:t>
            </a:r>
            <a:r>
              <a:rPr lang="en-US" altLang="zh-CN" sz="2000" dirty="0" err="1"/>
              <a:t>detecion</a:t>
            </a:r>
            <a:r>
              <a:rPr lang="en-US" altLang="zh-CN" sz="2000" dirty="0"/>
              <a:t> SNR of AM signal</a:t>
            </a:r>
          </a:p>
          <a:p>
            <a:r>
              <a:rPr lang="en-US" altLang="zh-CN" b="0" i="0" dirty="0">
                <a:effectLst/>
                <a:latin typeface="Arial" panose="020B0604020202020204" pitchFamily="34" charset="0"/>
              </a:rPr>
              <a:t>Task 3: FM Setup: By </a:t>
            </a:r>
            <a:r>
              <a:rPr lang="en-US" altLang="zh-CN" b="0" i="0" dirty="0" err="1">
                <a:effectLst/>
                <a:latin typeface="Arial" panose="020B0604020202020204" pitchFamily="34" charset="0"/>
              </a:rPr>
              <a:t>Junhao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 Zhu</a:t>
            </a:r>
            <a:br>
              <a:rPr lang="en-US" altLang="zh-CN" dirty="0"/>
            </a:br>
            <a:r>
              <a:rPr lang="en-US" altLang="zh-CN" dirty="0"/>
              <a:t>	</a:t>
            </a:r>
            <a:r>
              <a:rPr lang="en-US" altLang="zh-CN" sz="2000" dirty="0"/>
              <a:t>1. FM modulation and demodulation with AWGN</a:t>
            </a:r>
          </a:p>
          <a:p>
            <a:r>
              <a:rPr lang="en-US" altLang="zh-CN" b="0" i="0" dirty="0">
                <a:effectLst/>
                <a:latin typeface="Arial" panose="020B0604020202020204" pitchFamily="34" charset="0"/>
              </a:rPr>
              <a:t>Task 4: FM SNR: By </a:t>
            </a:r>
            <a:r>
              <a:rPr lang="en-US" altLang="zh-CN" b="0" i="0" dirty="0" err="1">
                <a:effectLst/>
                <a:latin typeface="Arial" panose="020B0604020202020204" pitchFamily="34" charset="0"/>
              </a:rPr>
              <a:t>RuiQi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 Zhao</a:t>
            </a:r>
            <a:br>
              <a:rPr lang="en-US" altLang="zh-CN" dirty="0"/>
            </a:br>
            <a:r>
              <a:rPr lang="en-US" altLang="zh-CN" dirty="0"/>
              <a:t>	</a:t>
            </a:r>
            <a:r>
              <a:rPr lang="en-US" altLang="zh-CN" sz="2000" dirty="0"/>
              <a:t>1. compare pre-detection and post-</a:t>
            </a:r>
            <a:r>
              <a:rPr lang="en-US" altLang="zh-CN" sz="2000" dirty="0" err="1"/>
              <a:t>detecion</a:t>
            </a:r>
            <a:r>
              <a:rPr lang="en-US" altLang="zh-CN" sz="2000" dirty="0"/>
              <a:t> SNR of AM signal</a:t>
            </a:r>
          </a:p>
          <a:p>
            <a:r>
              <a:rPr lang="en-US" altLang="zh-CN" b="0" i="0" dirty="0">
                <a:effectLst/>
                <a:latin typeface="Arial" panose="020B0604020202020204" pitchFamily="34" charset="0"/>
              </a:rPr>
              <a:t>Task 5: others: By </a:t>
            </a:r>
            <a:r>
              <a:rPr lang="en-US" altLang="zh-CN" b="0" i="0" dirty="0" err="1">
                <a:effectLst/>
                <a:latin typeface="Arial" panose="020B0604020202020204" pitchFamily="34" charset="0"/>
              </a:rPr>
              <a:t>Suhao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 Wang</a:t>
            </a:r>
            <a:br>
              <a:rPr lang="en-US" altLang="zh-CN" dirty="0"/>
            </a:br>
            <a:r>
              <a:rPr lang="en-US" altLang="zh-CN" dirty="0"/>
              <a:t>	</a:t>
            </a:r>
            <a:r>
              <a:rPr lang="en-US" altLang="zh-CN" sz="2000" dirty="0"/>
              <a:t>1. introduction, applications, summary</a:t>
            </a:r>
            <a:br>
              <a:rPr lang="en-US" altLang="zh-CN" sz="2000" dirty="0"/>
            </a:br>
            <a:r>
              <a:rPr lang="en-US" altLang="zh-CN" sz="2000" dirty="0"/>
              <a:t>	2. FM modulation and demodulation</a:t>
            </a:r>
          </a:p>
          <a:p>
            <a:pPr marL="457200" lvl="1" indent="0">
              <a:buNone/>
            </a:pPr>
            <a:r>
              <a:rPr lang="en-US" altLang="zh-CN" sz="2000" dirty="0"/>
              <a:t>	3. Bonus part of audio and image processing</a:t>
            </a:r>
          </a:p>
        </p:txBody>
      </p:sp>
      <p:pic>
        <p:nvPicPr>
          <p:cNvPr id="4" name="图片 3" descr="徽标&#10;&#10;描述已自动生成">
            <a:extLst>
              <a:ext uri="{FF2B5EF4-FFF2-40B4-BE49-F238E27FC236}">
                <a16:creationId xmlns:a16="http://schemas.microsoft.com/office/drawing/2014/main" id="{D391C5B9-8777-E4E1-A55B-1816DF2741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2070" y="245760"/>
            <a:ext cx="1023460" cy="102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103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A9D5BC-B17E-957A-1474-BAA1E368E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939" y="94709"/>
            <a:ext cx="10515600" cy="1325563"/>
          </a:xfrm>
        </p:spPr>
        <p:txBody>
          <a:bodyPr/>
          <a:lstStyle/>
          <a:p>
            <a:r>
              <a:rPr lang="en-US" altLang="zh-CN" b="1" dirty="0"/>
              <a:t>Reference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1C5EBD-CE23-1E24-D851-0BA364DD9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939" y="1420272"/>
            <a:ext cx="11162122" cy="490511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endParaRPr lang="en-US" altLang="zh-CN" sz="2000" dirty="0"/>
          </a:p>
        </p:txBody>
      </p:sp>
      <p:pic>
        <p:nvPicPr>
          <p:cNvPr id="4" name="图片 3" descr="徽标&#10;&#10;描述已自动生成">
            <a:extLst>
              <a:ext uri="{FF2B5EF4-FFF2-40B4-BE49-F238E27FC236}">
                <a16:creationId xmlns:a16="http://schemas.microsoft.com/office/drawing/2014/main" id="{D391C5B9-8777-E4E1-A55B-1816DF2741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2070" y="245760"/>
            <a:ext cx="1023460" cy="102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745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 descr="图表, 直方图&#10;&#10;描述已自动生成">
            <a:extLst>
              <a:ext uri="{FF2B5EF4-FFF2-40B4-BE49-F238E27FC236}">
                <a16:creationId xmlns:a16="http://schemas.microsoft.com/office/drawing/2014/main" id="{1DFA843B-45DF-3301-ED13-CD4C10727C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2" t="10679" r="5259"/>
          <a:stretch/>
        </p:blipFill>
        <p:spPr>
          <a:xfrm>
            <a:off x="-23" y="21200"/>
            <a:ext cx="12191981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3827E98-96D9-A96F-3B04-ACB985CDD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2" y="5624945"/>
            <a:ext cx="9484165" cy="592975"/>
          </a:xfrm>
        </p:spPr>
        <p:txBody>
          <a:bodyPr anchor="ctr">
            <a:normAutofit fontScale="92500"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</a:rPr>
              <a:t>ECE459 Final Project: AM &amp; FM Signal Transmission Under White Noise Condition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3168A69-1A8B-B67B-C9B0-C35E1AE727D5}"/>
              </a:ext>
            </a:extLst>
          </p:cNvPr>
          <p:cNvSpPr/>
          <p:nvPr/>
        </p:nvSpPr>
        <p:spPr>
          <a:xfrm>
            <a:off x="404551" y="3199881"/>
            <a:ext cx="7740206" cy="2195031"/>
          </a:xfrm>
          <a:prstGeom prst="rect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1CB10021-AE9A-556F-2445-EF1D67977AC4}"/>
              </a:ext>
            </a:extLst>
          </p:cNvPr>
          <p:cNvSpPr txBox="1">
            <a:spLocks/>
          </p:cNvSpPr>
          <p:nvPr/>
        </p:nvSpPr>
        <p:spPr>
          <a:xfrm>
            <a:off x="607353" y="2641333"/>
            <a:ext cx="907856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5100" b="1" dirty="0">
                <a:solidFill>
                  <a:schemeClr val="bg1"/>
                </a:solidFill>
              </a:rPr>
              <a:t>The End</a:t>
            </a:r>
          </a:p>
          <a:p>
            <a:pPr algn="l"/>
            <a:r>
              <a:rPr lang="en-US" altLang="zh-CN" sz="5100" b="1" dirty="0">
                <a:solidFill>
                  <a:schemeClr val="bg1"/>
                </a:solidFill>
              </a:rPr>
              <a:t>Thank you for listening!</a:t>
            </a:r>
            <a:endParaRPr lang="zh-CN" altLang="en-US" sz="5100" b="1" dirty="0">
              <a:solidFill>
                <a:schemeClr val="bg1"/>
              </a:solidFill>
            </a:endParaRPr>
          </a:p>
        </p:txBody>
      </p:sp>
      <p:pic>
        <p:nvPicPr>
          <p:cNvPr id="17" name="图片 16" descr="徽标&#10;&#10;描述已自动生成">
            <a:extLst>
              <a:ext uri="{FF2B5EF4-FFF2-40B4-BE49-F238E27FC236}">
                <a16:creationId xmlns:a16="http://schemas.microsoft.com/office/drawing/2014/main" id="{B63000F4-E676-6C59-5148-4E21C14619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210278"/>
            <a:ext cx="1238423" cy="1238423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763D2A54-02FB-6763-0242-1EA2389A5486}"/>
              </a:ext>
            </a:extLst>
          </p:cNvPr>
          <p:cNvSpPr txBox="1"/>
          <p:nvPr/>
        </p:nvSpPr>
        <p:spPr>
          <a:xfrm>
            <a:off x="404551" y="6410528"/>
            <a:ext cx="8583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Presentation Date: Jan. 11, 2024;  Supervised by Prof. Said Mikki &amp; TA. </a:t>
            </a:r>
            <a:r>
              <a:rPr lang="en-US" altLang="zh-CN" dirty="0" err="1">
                <a:solidFill>
                  <a:schemeClr val="bg1"/>
                </a:solidFill>
              </a:rPr>
              <a:t>Xuyang</a:t>
            </a:r>
            <a:r>
              <a:rPr lang="en-US" altLang="zh-CN" dirty="0">
                <a:solidFill>
                  <a:schemeClr val="bg1"/>
                </a:solidFill>
              </a:rPr>
              <a:t> Bai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46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" grpId="0"/>
    </p:bldLst>
  </p:timing>
</p:sld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44</TotalTime>
  <Words>302</Words>
  <Application>Microsoft Office PowerPoint</Application>
  <PresentationFormat>宽屏</PresentationFormat>
  <Paragraphs>37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微软雅黑</vt:lpstr>
      <vt:lpstr>Arial</vt:lpstr>
      <vt:lpstr>Calibri</vt:lpstr>
      <vt:lpstr>Calibri Light</vt:lpstr>
      <vt:lpstr>Times New Roman</vt:lpstr>
      <vt:lpstr>Office 2013 - 2022 主题</vt:lpstr>
      <vt:lpstr>PowerPoint 演示文稿</vt:lpstr>
      <vt:lpstr>Outline</vt:lpstr>
      <vt:lpstr>PowerPoint 演示文稿</vt:lpstr>
      <vt:lpstr>PowerPoint 演示文稿</vt:lpstr>
      <vt:lpstr>PowerPoint 演示文稿</vt:lpstr>
      <vt:lpstr>Appendix A: Task Separation</vt:lpstr>
      <vt:lpstr>Reference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Wang, Suhao</dc:creator>
  <cp:lastModifiedBy>溯流光 _</cp:lastModifiedBy>
  <cp:revision>33</cp:revision>
  <dcterms:created xsi:type="dcterms:W3CDTF">2024-01-01T07:44:02Z</dcterms:created>
  <dcterms:modified xsi:type="dcterms:W3CDTF">2024-01-10T12:36:14Z</dcterms:modified>
</cp:coreProperties>
</file>

<file path=docProps/thumbnail.jpeg>
</file>